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97" r:id="rId3"/>
    <p:sldId id="258" r:id="rId4"/>
    <p:sldId id="361" r:id="rId5"/>
    <p:sldId id="331" r:id="rId6"/>
    <p:sldId id="325" r:id="rId7"/>
    <p:sldId id="328" r:id="rId8"/>
    <p:sldId id="327" r:id="rId9"/>
    <p:sldId id="326" r:id="rId10"/>
    <p:sldId id="329" r:id="rId11"/>
    <p:sldId id="330" r:id="rId12"/>
    <p:sldId id="332" r:id="rId13"/>
    <p:sldId id="333" r:id="rId14"/>
    <p:sldId id="343" r:id="rId15"/>
    <p:sldId id="346" r:id="rId16"/>
    <p:sldId id="344" r:id="rId17"/>
    <p:sldId id="345" r:id="rId18"/>
    <p:sldId id="362" r:id="rId19"/>
    <p:sldId id="348" r:id="rId20"/>
    <p:sldId id="349" r:id="rId21"/>
    <p:sldId id="360" r:id="rId22"/>
    <p:sldId id="363" r:id="rId23"/>
    <p:sldId id="350" r:id="rId24"/>
    <p:sldId id="351" r:id="rId25"/>
    <p:sldId id="352" r:id="rId26"/>
    <p:sldId id="380" r:id="rId27"/>
    <p:sldId id="369" r:id="rId28"/>
    <p:sldId id="382" r:id="rId29"/>
    <p:sldId id="383" r:id="rId30"/>
    <p:sldId id="386" r:id="rId31"/>
    <p:sldId id="384" r:id="rId32"/>
    <p:sldId id="366" r:id="rId33"/>
    <p:sldId id="353" r:id="rId34"/>
    <p:sldId id="365" r:id="rId35"/>
    <p:sldId id="367" r:id="rId36"/>
    <p:sldId id="354" r:id="rId37"/>
    <p:sldId id="355" r:id="rId38"/>
    <p:sldId id="387" r:id="rId39"/>
    <p:sldId id="368" r:id="rId40"/>
    <p:sldId id="381" r:id="rId41"/>
    <p:sldId id="390" r:id="rId42"/>
    <p:sldId id="389" r:id="rId43"/>
    <p:sldId id="392" r:id="rId44"/>
    <p:sldId id="359" r:id="rId45"/>
    <p:sldId id="39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93"/>
    <p:restoredTop sz="91482"/>
  </p:normalViewPr>
  <p:slideViewPr>
    <p:cSldViewPr snapToGrid="0">
      <p:cViewPr varScale="1">
        <p:scale>
          <a:sx n="145" d="100"/>
          <a:sy n="145" d="100"/>
        </p:scale>
        <p:origin x="5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7717E-0CAE-5E41-A142-32284ACC6750}" type="datetimeFigureOut">
              <a:rPr lang="en-US" smtClean="0"/>
              <a:t>1/31/25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E2261-63C2-D941-B7E2-01757B6D96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14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E2261-63C2-D941-B7E2-01757B6D96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8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E2261-63C2-D941-B7E2-01757B6D96F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658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D057-8545-5BED-6555-7173CD17D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F83A13-FF9B-5886-294F-61B7C4D5AA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F62DF-6A0B-F12E-01BC-BA00B64BA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E7A92-6A87-AC43-A0F1-29A0112F27B3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E9262-262A-B354-294E-A1547A44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F5377-A3CC-2127-DCFA-1B727F80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C668-CFA9-E541-94EA-9DFC1704A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58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DEFA1-9610-4F8A-CBD3-A6EE226F4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5E0A27-A487-D880-F918-C77DCAB63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FD19CB-FDEC-CAF3-09DC-C20EAF657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E7A92-6A87-AC43-A0F1-29A0112F27B3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CA8B5-51D1-95BA-5AA8-A2E09FFD6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E72BE-A004-243C-24C1-6D0796464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C668-CFA9-E541-94EA-9DFC1704A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04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4AB4FA-7364-AFB0-99BF-68D0C3DDDB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AC5E0E-B890-F93F-2D0F-08DE74043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40153-CD6D-4AF8-736E-0D7ED1697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E7A92-6A87-AC43-A0F1-29A0112F27B3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A10AC-5EC1-D856-82AF-F060D014A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EA3C66-53B4-1B14-A58F-075658E61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C668-CFA9-E541-94EA-9DFC1704A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35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EB41B-A7E4-4163-491B-43E0D5B6F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7F2-1A73-8971-D7E8-5C9F48F59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1AA3F-5C31-50C5-A3BC-C3546D1AA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E7A92-6A87-AC43-A0F1-29A0112F27B3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B54C1-0211-D9FA-6477-75A70E7C4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75013-6ECB-07C3-792A-270097680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C668-CFA9-E541-94EA-9DFC1704A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16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FEEDD-DFEE-2549-6992-598227ED8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B9E80-FC8D-0340-E99F-C5A468F53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36ABD-D50C-8C75-4824-52A2D0259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E7A92-6A87-AC43-A0F1-29A0112F27B3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DFFDC-9C2B-B69B-06B6-D21CFED2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121C3-5CE3-67C2-1962-F4C7669A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C668-CFA9-E541-94EA-9DFC1704A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7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9C5D0-3D17-053E-823C-89D1769C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F76FA-2716-10E2-6332-C0E888F73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3A129C-8C89-C311-EF31-F86009913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5C72C-F2D6-A5E8-5C3F-762D2F1E4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E7A92-6A87-AC43-A0F1-29A0112F27B3}" type="datetimeFigureOut">
              <a:rPr lang="en-US" smtClean="0"/>
              <a:t>1/31/25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B1351-1E7D-11AA-A83C-4FB69D21B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3751B-3D93-C7BD-11D4-4EADBA9FA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C668-CFA9-E541-94EA-9DFC1704A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6ECE8-432D-0589-F15A-006F21CEE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4135F-0CF1-F1F1-DAFF-45D61292A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EFA38F-D548-ACC8-997A-473F340B88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0B1A54-73CA-7767-FAED-479840293B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B45C71-8AA7-B260-8F58-9A50FA397B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0B6D27-B3ED-95FF-0FF6-D73D50AEF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E7A92-6A87-AC43-A0F1-29A0112F27B3}" type="datetimeFigureOut">
              <a:rPr lang="en-US" smtClean="0"/>
              <a:t>1/31/25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1D0C88-76D8-B4C8-1B71-C6032EAAE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C2E44E-E697-1692-EFE6-5A283B64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C668-CFA9-E541-94EA-9DFC1704A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55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6315-31AA-F586-DACA-82AEA66D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8F7083-06D5-156E-95D3-8F184DB07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E7A92-6A87-AC43-A0F1-29A0112F27B3}" type="datetimeFigureOut">
              <a:rPr lang="en-US" smtClean="0"/>
              <a:t>1/31/25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4CDEE-0B1B-3F31-81E0-0FA2ADAA6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9C9EC-313D-CD55-CE90-A3727702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C668-CFA9-E541-94EA-9DFC1704A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6164BB-5E63-C769-2100-5D74AA28C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E7A92-6A87-AC43-A0F1-29A0112F27B3}" type="datetimeFigureOut">
              <a:rPr lang="en-US" smtClean="0"/>
              <a:t>1/31/25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79324-5448-34EC-7920-A834E2F52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9AF01-313B-7E4A-0906-D2471B694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C668-CFA9-E541-94EA-9DFC1704A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03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8726-6056-BB47-52CF-54470F74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6B886-482A-8E0B-48D5-43FF72831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569764-950C-A13B-0BCC-7876F05E5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AB9CF-1BE2-389C-AC41-E70B0965D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E7A92-6A87-AC43-A0F1-29A0112F27B3}" type="datetimeFigureOut">
              <a:rPr lang="en-US" smtClean="0"/>
              <a:t>1/31/25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9EF53-42F6-4C69-7F36-DB2B9F0EB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CE393-9158-6B86-E5C6-0B4991CB0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C668-CFA9-E541-94EA-9DFC1704A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90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33351-14EF-C874-2AC2-FDAB38E35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7B0C77-3100-0D7D-361C-B3CEFD0572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2F18DB-6C4F-785B-1919-B0D2BBA98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C4F85-2207-F72F-9BE4-1B97CF307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E7A92-6A87-AC43-A0F1-29A0112F27B3}" type="datetimeFigureOut">
              <a:rPr lang="en-US" smtClean="0"/>
              <a:t>1/31/25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9F7AFC-5FFD-55A8-B920-37DCA3A0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118FF-F4D8-4BB2-4626-DAF0D207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C668-CFA9-E541-94EA-9DFC1704A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737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E0F160-BFDF-5ABD-3C22-195D03481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80A3F-E98B-DA61-1F3C-100FC912C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3E034-9DBD-0990-6C61-E1B5355C2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7A92-6A87-AC43-A0F1-29A0112F27B3}" type="datetimeFigureOut">
              <a:rPr lang="en-US" smtClean="0"/>
              <a:t>1/31/25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9E654-32BD-6578-ACFD-82ED1ADDF6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5CCF07-2890-AFC5-BBA2-2E5F679D18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7DC668-CFA9-E541-94EA-9DFC1704A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13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6730/Updated-Version-SBI-.git" TargetMode="External"/><Relationship Id="rId2" Type="http://schemas.openxmlformats.org/officeDocument/2006/relationships/hyperlink" Target="mailto:git@github.com:ms6730/Updated-Version-SBI-.gi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E36E3-9056-7013-624D-15D4CCF51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2291" y="2834627"/>
            <a:ext cx="5865091" cy="145711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026" name="Picture 2" descr="Princeton University Logo, symbol, meaning, history, PNG, brand">
            <a:extLst>
              <a:ext uri="{FF2B5EF4-FFF2-40B4-BE49-F238E27FC236}">
                <a16:creationId xmlns:a16="http://schemas.microsoft.com/office/drawing/2014/main" id="{C4D208E2-5FD9-5CBC-0519-A2CADF188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323" y="214989"/>
            <a:ext cx="2519219" cy="145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40B56D-D392-BC9A-5593-EF3F80ACA133}"/>
              </a:ext>
            </a:extLst>
          </p:cNvPr>
          <p:cNvSpPr txBox="1"/>
          <p:nvPr/>
        </p:nvSpPr>
        <p:spPr>
          <a:xfrm>
            <a:off x="2910479" y="2627670"/>
            <a:ext cx="676563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Progress Presentation</a:t>
            </a:r>
          </a:p>
          <a:p>
            <a:pPr algn="ctr"/>
            <a:r>
              <a:rPr lang="en-US" sz="2800" b="1" dirty="0">
                <a:solidFill>
                  <a:schemeClr val="accent2"/>
                </a:solidFill>
              </a:rPr>
              <a:t>30-01-2025</a:t>
            </a:r>
            <a:endParaRPr lang="en-US" sz="5400" b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A6A08-0E1E-622D-38A5-3B2BFEC3AC53}"/>
              </a:ext>
            </a:extLst>
          </p:cNvPr>
          <p:cNvSpPr txBox="1"/>
          <p:nvPr/>
        </p:nvSpPr>
        <p:spPr>
          <a:xfrm>
            <a:off x="645261" y="5248541"/>
            <a:ext cx="11296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Prepared by: Marie Joe Sawma	</a:t>
            </a:r>
            <a:r>
              <a:rPr lang="en-US" dirty="0">
                <a:solidFill>
                  <a:schemeClr val="accent2"/>
                </a:solidFill>
              </a:rPr>
              <a:t>	        				</a:t>
            </a:r>
            <a:r>
              <a:rPr lang="en-US" dirty="0"/>
              <a:t>  To: Dr. Reed Maxwell </a:t>
            </a:r>
          </a:p>
        </p:txBody>
      </p:sp>
    </p:spTree>
    <p:extLst>
      <p:ext uri="{BB962C8B-B14F-4D97-AF65-F5344CB8AC3E}">
        <p14:creationId xmlns:p14="http://schemas.microsoft.com/office/powerpoint/2010/main" val="3471923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269AB-EF6B-8AE9-ED2F-8DB2FAC16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E4185-C366-BDA6-5575-6A5BB7C63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`create_ensemble.sh`</a:t>
            </a:r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4BB8F4B-1AC4-39FF-E597-693685A18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11931"/>
            <a:ext cx="10397647" cy="466340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198F1F-FBAD-C14E-B28E-1FA1265DBA4C}"/>
              </a:ext>
            </a:extLst>
          </p:cNvPr>
          <p:cNvSpPr/>
          <p:nvPr/>
        </p:nvSpPr>
        <p:spPr>
          <a:xfrm>
            <a:off x="939452" y="2329841"/>
            <a:ext cx="5937337" cy="25052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68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27AE9-E584-712C-595A-BDF72C8CE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D5AB2-37AC-FD9F-E157-E1AADC40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Modifications made for `create_ensemble.py`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85DB1-A278-AB85-3E68-FF58D5F2E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928"/>
            <a:ext cx="10515600" cy="4351338"/>
          </a:xfrm>
        </p:spPr>
        <p:txBody>
          <a:bodyPr/>
          <a:lstStyle/>
          <a:p>
            <a:r>
              <a:rPr lang="en-US" dirty="0"/>
              <a:t>create  shell script for `create_ensemble.py`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adding  `sys` library  in `create_ensemble.py`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a function from the imported library to read the json path instead of writing explicitly in `create_ensemble.py`</a:t>
            </a:r>
          </a:p>
        </p:txBody>
      </p:sp>
    </p:spTree>
    <p:extLst>
      <p:ext uri="{BB962C8B-B14F-4D97-AF65-F5344CB8AC3E}">
        <p14:creationId xmlns:p14="http://schemas.microsoft.com/office/powerpoint/2010/main" val="1766893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1260-25E8-D89B-964A-318147664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46C87-853E-B5CC-3A04-AA7205105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Modifications made for `run_ensemble.sh`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C9510-5F3B-4FA8-83B3-CF51EC65C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928"/>
            <a:ext cx="10515600" cy="4351338"/>
          </a:xfrm>
        </p:spPr>
        <p:txBody>
          <a:bodyPr/>
          <a:lstStyle/>
          <a:p>
            <a:r>
              <a:rPr lang="en-US" dirty="0"/>
              <a:t>module purge</a:t>
            </a:r>
          </a:p>
          <a:p>
            <a:r>
              <a:rPr lang="en-US" dirty="0"/>
              <a:t>module load anaconda3/2021.11</a:t>
            </a:r>
          </a:p>
          <a:p>
            <a:r>
              <a:rPr lang="en-US" dirty="0"/>
              <a:t>conda activate sbi_new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048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63DFA-E025-CAE5-489B-41D705F2E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D1CD-0ABB-87AE-310C-95B1B0F1D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solidFill>
                  <a:schemeClr val="accent2"/>
                </a:solidFill>
              </a:rPr>
              <a:t>Modifications made for `evaluate_ensemble.sh`</a:t>
            </a:r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B2C91F1-F5A4-848C-35FF-9870710BB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733" y="1524457"/>
            <a:ext cx="9880485" cy="450056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C426CF-0908-33F5-6D53-F0AD2BD5A651}"/>
              </a:ext>
            </a:extLst>
          </p:cNvPr>
          <p:cNvSpPr/>
          <p:nvPr/>
        </p:nvSpPr>
        <p:spPr>
          <a:xfrm>
            <a:off x="1415441" y="2354893"/>
            <a:ext cx="6926893" cy="38830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40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A0C89A-89ED-F8E5-D352-64B8212C9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1CE74-3274-86E9-672D-6860D98AD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b="1" dirty="0">
                <a:solidFill>
                  <a:schemeClr val="accent2"/>
                </a:solidFill>
              </a:rPr>
              <a:t>Modifications made for `evaluate_ensemble.py`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E66872-596B-0ABD-E787-315A32B5A5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037" y="1690688"/>
            <a:ext cx="10259862" cy="3710812"/>
          </a:xfr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539167E-D204-FC18-8B73-5BA84C1FB137}"/>
              </a:ext>
            </a:extLst>
          </p:cNvPr>
          <p:cNvSpPr txBox="1">
            <a:spLocks/>
          </p:cNvSpPr>
          <p:nvPr/>
        </p:nvSpPr>
        <p:spPr>
          <a:xfrm>
            <a:off x="838200" y="160092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C6659A1-6F70-3282-C966-921A06C06136}"/>
              </a:ext>
            </a:extLst>
          </p:cNvPr>
          <p:cNvSpPr/>
          <p:nvPr/>
        </p:nvSpPr>
        <p:spPr>
          <a:xfrm>
            <a:off x="1152395" y="1941534"/>
            <a:ext cx="7102257" cy="22546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1AC7C6-629F-CF7C-DE21-ECA71C427131}"/>
              </a:ext>
            </a:extLst>
          </p:cNvPr>
          <p:cNvSpPr/>
          <p:nvPr/>
        </p:nvSpPr>
        <p:spPr>
          <a:xfrm>
            <a:off x="1177447" y="4659682"/>
            <a:ext cx="8505172" cy="22546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54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45110-B1F9-5941-D786-F714A2F5E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Modifications done to `evaluate_ensemble.py`</a:t>
            </a:r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AABE09C1-5C18-B324-87F4-8A0F1685A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9740"/>
            <a:ext cx="10084496" cy="4950956"/>
          </a:xfr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2B50DE-1726-7680-FE14-9F298C07F842}"/>
              </a:ext>
            </a:extLst>
          </p:cNvPr>
          <p:cNvSpPr/>
          <p:nvPr/>
        </p:nvSpPr>
        <p:spPr>
          <a:xfrm>
            <a:off x="1269304" y="3839064"/>
            <a:ext cx="6613742" cy="181791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89DF15D-72E0-B625-EC99-57B9EAF5A8FD}"/>
              </a:ext>
            </a:extLst>
          </p:cNvPr>
          <p:cNvSpPr/>
          <p:nvPr/>
        </p:nvSpPr>
        <p:spPr>
          <a:xfrm>
            <a:off x="1131517" y="4656594"/>
            <a:ext cx="8713940" cy="1218113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7798AEF-A158-F4F5-44F1-AE2DE29AFE28}"/>
              </a:ext>
            </a:extLst>
          </p:cNvPr>
          <p:cNvSpPr/>
          <p:nvPr/>
        </p:nvSpPr>
        <p:spPr>
          <a:xfrm>
            <a:off x="1269304" y="5874707"/>
            <a:ext cx="8576153" cy="47598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804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23E6-FCCB-4224-EF60-CC0CEFEBD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Github Repository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73CFD-6D77-6680-A627-F783D8685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4015"/>
            <a:ext cx="10515600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git@github.com:ms6730/Updated-Version-SBI-.git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https://github.com/ms6730/Updated-Version-SBI-.git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70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97131-D716-B7B0-FF59-7E9C110AA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806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A750C-9880-D10B-A5C1-3F8BABFAA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6055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GitHub repository contains a </a:t>
            </a:r>
            <a:r>
              <a:rPr lang="en-US" sz="3000" dirty="0" err="1"/>
              <a:t>README.md</a:t>
            </a:r>
            <a:r>
              <a:rPr lang="en-US" sz="30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file that outlines all the necessary steps to run the scripts and train the model. Additionally, it documents the modifications made to the scripts.</a:t>
            </a:r>
            <a:endParaRPr lang="en-US" sz="3000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0090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FEC29-B6E1-8D85-6C3F-4DF53B828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266" y="238019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Simulation Based Inference </a:t>
            </a:r>
          </a:p>
        </p:txBody>
      </p:sp>
    </p:spTree>
    <p:extLst>
      <p:ext uri="{BB962C8B-B14F-4D97-AF65-F5344CB8AC3E}">
        <p14:creationId xmlns:p14="http://schemas.microsoft.com/office/powerpoint/2010/main" val="1761732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4AB2B-45BC-4B0B-5766-48B8972A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Simulation Based Inference </a:t>
            </a:r>
          </a:p>
        </p:txBody>
      </p:sp>
      <p:pic>
        <p:nvPicPr>
          <p:cNvPr id="5" name="Content Placeholder 4" descr="A diagram of a graphing process&#10;&#10;AI-generated content may be incorrect.">
            <a:extLst>
              <a:ext uri="{FF2B5EF4-FFF2-40B4-BE49-F238E27FC236}">
                <a16:creationId xmlns:a16="http://schemas.microsoft.com/office/drawing/2014/main" id="{0E4B609B-ECE9-411E-36AB-865184563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3141"/>
            <a:ext cx="10515600" cy="3750419"/>
          </a:xfr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EA584FDB-DED2-4EC5-59C8-30D2E9834D6A}"/>
              </a:ext>
            </a:extLst>
          </p:cNvPr>
          <p:cNvSpPr/>
          <p:nvPr/>
        </p:nvSpPr>
        <p:spPr>
          <a:xfrm>
            <a:off x="6300591" y="5386192"/>
            <a:ext cx="425885" cy="6388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F86EC-93BB-5D4F-7ED9-23F8B9D6090C}"/>
              </a:ext>
            </a:extLst>
          </p:cNvPr>
          <p:cNvSpPr txBox="1"/>
          <p:nvPr/>
        </p:nvSpPr>
        <p:spPr>
          <a:xfrm>
            <a:off x="5991615" y="6123543"/>
            <a:ext cx="164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Validation </a:t>
            </a:r>
          </a:p>
        </p:txBody>
      </p:sp>
    </p:spTree>
    <p:extLst>
      <p:ext uri="{BB962C8B-B14F-4D97-AF65-F5344CB8AC3E}">
        <p14:creationId xmlns:p14="http://schemas.microsoft.com/office/powerpoint/2010/main" val="770470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E5D0F-36C3-7C1A-2A14-66C4B6747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FE02A-552F-C837-83F1-E0D53885DD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550"/>
            <a:ext cx="10515600" cy="1498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Run Amanda's workflow for her test problem: finding the true Manning's value, using the Baseline simulation's Manning's as the true value.</a:t>
            </a:r>
          </a:p>
        </p:txBody>
      </p:sp>
    </p:spTree>
    <p:extLst>
      <p:ext uri="{BB962C8B-B14F-4D97-AF65-F5344CB8AC3E}">
        <p14:creationId xmlns:p14="http://schemas.microsoft.com/office/powerpoint/2010/main" val="3670081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A8D2-C62A-7F97-1C9E-FFD1271F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Validation : Observed 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96269D-B375-CA88-36AE-3936C2ED29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model is learning the pattern using the simulated data and the prior distribution which is assumed to be uniform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After learning the relationship between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x</a:t>
                </a:r>
                <a:r>
                  <a:rPr lang="en-US" baseline="-25000" dirty="0"/>
                  <a:t>sim</a:t>
                </a:r>
                <a:r>
                  <a:rPr lang="en-US" dirty="0"/>
                  <a:t> , the model is able to provide the conditional probability of 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 given 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obs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X</a:t>
                </a:r>
                <a:r>
                  <a:rPr lang="en-US" baseline="-25000" dirty="0" err="1"/>
                  <a:t>obs</a:t>
                </a:r>
                <a:r>
                  <a:rPr lang="en-US" dirty="0"/>
                  <a:t> is a validation for the model , since we are testing the model on data that has not been used during training of the model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96269D-B375-CA88-36AE-3936C2ED29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1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842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6B893-877A-43AD-F7EE-D16869C7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067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466448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FE3D9-E91D-B9ED-5DD2-2B93929A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67" y="2103437"/>
            <a:ext cx="10515600" cy="1325563"/>
          </a:xfrm>
        </p:spPr>
        <p:txBody>
          <a:bodyPr/>
          <a:lstStyle/>
          <a:p>
            <a:pPr algn="ctr"/>
            <a:br>
              <a:rPr lang="en-US" b="1" dirty="0">
                <a:solidFill>
                  <a:schemeClr val="accent2"/>
                </a:solidFill>
              </a:rPr>
            </a:br>
            <a:r>
              <a:rPr lang="en-US" b="1" dirty="0">
                <a:solidFill>
                  <a:schemeClr val="accent2"/>
                </a:solidFill>
              </a:rPr>
              <a:t> Simulated vs Observed data</a:t>
            </a:r>
          </a:p>
        </p:txBody>
      </p:sp>
    </p:spTree>
    <p:extLst>
      <p:ext uri="{BB962C8B-B14F-4D97-AF65-F5344CB8AC3E}">
        <p14:creationId xmlns:p14="http://schemas.microsoft.com/office/powerpoint/2010/main" val="2182590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graph with a line&#10;&#10;AI-generated content may be incorrect.">
            <a:extLst>
              <a:ext uri="{FF2B5EF4-FFF2-40B4-BE49-F238E27FC236}">
                <a16:creationId xmlns:a16="http://schemas.microsoft.com/office/drawing/2014/main" id="{A8D6737D-F45C-052D-00B2-D8AB8E862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550" y="389467"/>
            <a:ext cx="7545916" cy="1778000"/>
          </a:xfrm>
        </p:spPr>
      </p:pic>
      <p:pic>
        <p:nvPicPr>
          <p:cNvPr id="11" name="Picture 10" descr="A graph with a line&#10;&#10;AI-generated content may be incorrect.">
            <a:extLst>
              <a:ext uri="{FF2B5EF4-FFF2-40B4-BE49-F238E27FC236}">
                <a16:creationId xmlns:a16="http://schemas.microsoft.com/office/drawing/2014/main" id="{7371F95A-3324-CA81-7FF4-173A777A2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2398184"/>
            <a:ext cx="7545915" cy="1648883"/>
          </a:xfrm>
          <a:prstGeom prst="rect">
            <a:avLst/>
          </a:prstGeom>
        </p:spPr>
      </p:pic>
      <p:pic>
        <p:nvPicPr>
          <p:cNvPr id="13" name="Picture 12" descr="A graph with a line&#10;&#10;AI-generated content may be incorrect.">
            <a:extLst>
              <a:ext uri="{FF2B5EF4-FFF2-40B4-BE49-F238E27FC236}">
                <a16:creationId xmlns:a16="http://schemas.microsoft.com/office/drawing/2014/main" id="{89C44B24-A5F7-802F-E0AD-2F13F13D7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50" y="4277784"/>
            <a:ext cx="7545915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30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line&#10;&#10;AI-generated content may be incorrect.">
            <a:extLst>
              <a:ext uri="{FF2B5EF4-FFF2-40B4-BE49-F238E27FC236}">
                <a16:creationId xmlns:a16="http://schemas.microsoft.com/office/drawing/2014/main" id="{487C18B6-07ED-8D61-C136-4DACCC669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933" y="514350"/>
            <a:ext cx="7162800" cy="1765300"/>
          </a:xfrm>
          <a:prstGeom prst="rect">
            <a:avLst/>
          </a:prstGeom>
        </p:spPr>
      </p:pic>
      <p:pic>
        <p:nvPicPr>
          <p:cNvPr id="7" name="Picture 6" descr="A graph with a line graph&#10;&#10;AI-generated content may be incorrect.">
            <a:extLst>
              <a:ext uri="{FF2B5EF4-FFF2-40B4-BE49-F238E27FC236}">
                <a16:creationId xmlns:a16="http://schemas.microsoft.com/office/drawing/2014/main" id="{5EA5DAE6-61FA-C116-0184-B7489593B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933" y="2446867"/>
            <a:ext cx="7112000" cy="1727200"/>
          </a:xfrm>
          <a:prstGeom prst="rect">
            <a:avLst/>
          </a:prstGeom>
        </p:spPr>
      </p:pic>
      <p:pic>
        <p:nvPicPr>
          <p:cNvPr id="9" name="Picture 8" descr="A graph with a line and a blue line&#10;&#10;AI-generated content may be incorrect.">
            <a:extLst>
              <a:ext uri="{FF2B5EF4-FFF2-40B4-BE49-F238E27FC236}">
                <a16:creationId xmlns:a16="http://schemas.microsoft.com/office/drawing/2014/main" id="{B5594867-1BB8-47EA-D54D-E61FDCDA8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733" y="4341284"/>
            <a:ext cx="7112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25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0038FA8-5D53-1081-AED1-BBB3D0D17AE4}"/>
              </a:ext>
            </a:extLst>
          </p:cNvPr>
          <p:cNvSpPr/>
          <p:nvPr/>
        </p:nvSpPr>
        <p:spPr>
          <a:xfrm>
            <a:off x="1429026" y="2870199"/>
            <a:ext cx="4412974" cy="956733"/>
          </a:xfrm>
          <a:prstGeom prst="rect">
            <a:avLst/>
          </a:prstGeom>
          <a:solidFill>
            <a:schemeClr val="bg2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HUC : 02070001</a:t>
            </a:r>
          </a:p>
        </p:txBody>
      </p:sp>
      <p:pic>
        <p:nvPicPr>
          <p:cNvPr id="6" name="Content Placeholder 5" descr="A close-up of a graph&#10;&#10;AI-generated content may be incorrect.">
            <a:extLst>
              <a:ext uri="{FF2B5EF4-FFF2-40B4-BE49-F238E27FC236}">
                <a16:creationId xmlns:a16="http://schemas.microsoft.com/office/drawing/2014/main" id="{AF223039-3310-26DB-836E-ADC997597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33728" y="846076"/>
            <a:ext cx="3637179" cy="5165848"/>
          </a:xfrm>
        </p:spPr>
      </p:pic>
    </p:spTree>
    <p:extLst>
      <p:ext uri="{BB962C8B-B14F-4D97-AF65-F5344CB8AC3E}">
        <p14:creationId xmlns:p14="http://schemas.microsoft.com/office/powerpoint/2010/main" val="374205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2F1FB7-6021-FD20-2083-E47A6CF9C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14445"/>
            <a:ext cx="3966463" cy="55719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Density Plot for M</a:t>
            </a:r>
            <a:r>
              <a:rPr lang="en-US" sz="3600" b="1" kern="1200" baseline="-2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0</a:t>
            </a: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5" name="Picture 4" descr="A graph of a function&#10;&#10;AI-generated content may be incorrect.">
            <a:extLst>
              <a:ext uri="{FF2B5EF4-FFF2-40B4-BE49-F238E27FC236}">
                <a16:creationId xmlns:a16="http://schemas.microsoft.com/office/drawing/2014/main" id="{46472236-6B9E-6401-EAA5-190E95015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883" y="868345"/>
            <a:ext cx="6833848" cy="466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04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0DE3E6-6F45-B535-D8F2-84E726FC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742" y="2614703"/>
            <a:ext cx="4841838" cy="1213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Density plot for M</a:t>
            </a:r>
            <a:r>
              <a:rPr lang="en-US" sz="3200" b="1" baseline="-25000" dirty="0"/>
              <a:t>1</a:t>
            </a:r>
            <a:endParaRPr lang="en-US" sz="3200" b="1" dirty="0"/>
          </a:p>
        </p:txBody>
      </p:sp>
      <p:pic>
        <p:nvPicPr>
          <p:cNvPr id="5" name="Content Placeholder 4" descr="A graph of density plot for parameters&#10;&#10;AI-generated content may be incorrect.">
            <a:extLst>
              <a:ext uri="{FF2B5EF4-FFF2-40B4-BE49-F238E27FC236}">
                <a16:creationId xmlns:a16="http://schemas.microsoft.com/office/drawing/2014/main" id="{A302E870-6E6C-9CBE-3E91-2B90A1F701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84" r="16166"/>
          <a:stretch/>
        </p:blipFill>
        <p:spPr>
          <a:xfrm>
            <a:off x="5535208" y="892312"/>
            <a:ext cx="5700999" cy="465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9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colored lines&#10;&#10;AI-generated content may be incorrect.">
            <a:extLst>
              <a:ext uri="{FF2B5EF4-FFF2-40B4-BE49-F238E27FC236}">
                <a16:creationId xmlns:a16="http://schemas.microsoft.com/office/drawing/2014/main" id="{B54676A4-47D3-157B-0D5F-DD1D01D9C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399" y="1013254"/>
            <a:ext cx="7163601" cy="45349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E3CC21-170C-93E6-F905-F5FB505B33B6}"/>
              </a:ext>
            </a:extLst>
          </p:cNvPr>
          <p:cNvSpPr txBox="1"/>
          <p:nvPr/>
        </p:nvSpPr>
        <p:spPr>
          <a:xfrm>
            <a:off x="1220230" y="3167390"/>
            <a:ext cx="33840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Density plot for M</a:t>
            </a:r>
            <a:r>
              <a:rPr lang="en-US" sz="2800" b="1" baseline="-25000" dirty="0"/>
              <a:t>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45728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number of different colored lines&#10;&#10;AI-generated content may be incorrect.">
            <a:extLst>
              <a:ext uri="{FF2B5EF4-FFF2-40B4-BE49-F238E27FC236}">
                <a16:creationId xmlns:a16="http://schemas.microsoft.com/office/drawing/2014/main" id="{8CA88C55-FDFD-2769-EFA0-B5085DF73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696" y="914400"/>
            <a:ext cx="6488665" cy="45151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5E8770-C411-BF3C-246A-92FF80E88960}"/>
              </a:ext>
            </a:extLst>
          </p:cNvPr>
          <p:cNvSpPr txBox="1"/>
          <p:nvPr/>
        </p:nvSpPr>
        <p:spPr>
          <a:xfrm>
            <a:off x="1047235" y="3010241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Density plot for M</a:t>
            </a:r>
            <a:r>
              <a:rPr lang="en-US" sz="2800" b="1" baseline="-25000" dirty="0"/>
              <a:t>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02602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C7E23-3A5C-4456-166E-524FAC7BB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516" y="1599350"/>
            <a:ext cx="10650967" cy="436467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200" b="1" dirty="0"/>
              <a:t>Run the Baseline Simulation</a:t>
            </a:r>
            <a:r>
              <a:rPr lang="en-US" sz="2200" dirty="0"/>
              <a:t>: Execute `setup_experiment.py` to generate the Baseline simulation, which serves as the true value for Simulation-Based Inference (SBI) . It is also used to generate the prior distribution which is assumed to be uniform for the first run of SBI.</a:t>
            </a:r>
          </a:p>
          <a:p>
            <a:pPr marL="0" indent="0" algn="just">
              <a:buNone/>
            </a:pPr>
            <a:endParaRPr lang="en-US" sz="2200" dirty="0"/>
          </a:p>
          <a:p>
            <a:pPr algn="just"/>
            <a:r>
              <a:rPr lang="en-US" sz="2200" b="1" dirty="0"/>
              <a:t>Generate the Ensemble</a:t>
            </a:r>
            <a:r>
              <a:rPr lang="en-US" sz="2200" dirty="0"/>
              <a:t>: Create an ensemble from the prior/posterior distribution, getting a CSV file with 100 rows, each containing a different Manning’s value.</a:t>
            </a:r>
          </a:p>
          <a:p>
            <a:pPr marL="0" indent="0" algn="just">
              <a:buNone/>
            </a:pPr>
            <a:endParaRPr lang="en-US" sz="2200" dirty="0"/>
          </a:p>
          <a:p>
            <a:pPr algn="just"/>
            <a:r>
              <a:rPr lang="en-US" sz="2200" b="1" dirty="0"/>
              <a:t>Run Simulations on </a:t>
            </a:r>
            <a:r>
              <a:rPr lang="en-US" sz="2200" b="1" dirty="0" err="1"/>
              <a:t>ParFlow</a:t>
            </a:r>
            <a:r>
              <a:rPr lang="en-US" sz="2200" dirty="0"/>
              <a:t>: Use </a:t>
            </a:r>
            <a:r>
              <a:rPr lang="en-US" sz="2200" dirty="0" err="1"/>
              <a:t>ParFlow</a:t>
            </a:r>
            <a:r>
              <a:rPr lang="en-US" sz="2200" dirty="0"/>
              <a:t> to simulate data for each Manning’s value from the ensemble created.</a:t>
            </a:r>
          </a:p>
          <a:p>
            <a:pPr marL="0" indent="0" algn="just">
              <a:buNone/>
            </a:pPr>
            <a:endParaRPr lang="en-US" sz="2200" dirty="0"/>
          </a:p>
          <a:p>
            <a:pPr algn="just"/>
            <a:r>
              <a:rPr lang="en-US" sz="2200" b="1" dirty="0"/>
              <a:t>Train the SBI Model</a:t>
            </a:r>
            <a:r>
              <a:rPr lang="en-US" sz="2200" dirty="0"/>
              <a:t>: Train the SBI model using the simulated data and the prior distribution to obtain the posterior distribution, representing the conditional probability of the parameter given the observed data.</a:t>
            </a:r>
          </a:p>
          <a:p>
            <a:pPr algn="just"/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25F66F8-996D-7D6A-CCC7-516F81ACC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505"/>
            <a:ext cx="10515600" cy="131318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Summary :</a:t>
            </a:r>
          </a:p>
        </p:txBody>
      </p:sp>
    </p:spTree>
    <p:extLst>
      <p:ext uri="{BB962C8B-B14F-4D97-AF65-F5344CB8AC3E}">
        <p14:creationId xmlns:p14="http://schemas.microsoft.com/office/powerpoint/2010/main" val="3089317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0AA221B9-606C-6A55-5A9F-CA01653B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965" y="936394"/>
            <a:ext cx="7772400" cy="4985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3478D7-8641-98FC-66C5-94CA5D7410BD}"/>
              </a:ext>
            </a:extLst>
          </p:cNvPr>
          <p:cNvSpPr txBox="1"/>
          <p:nvPr/>
        </p:nvSpPr>
        <p:spPr>
          <a:xfrm>
            <a:off x="655595" y="3167390"/>
            <a:ext cx="60980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Density plot for M</a:t>
            </a:r>
            <a:r>
              <a:rPr lang="en-US" sz="2800" b="1" baseline="-25000" dirty="0"/>
              <a:t>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64211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150B217E-2E74-A0AA-D66D-04BAA36A9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369" y="766119"/>
            <a:ext cx="7424613" cy="5052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2C604C-2347-4762-0BB7-56841112F47B}"/>
              </a:ext>
            </a:extLst>
          </p:cNvPr>
          <p:cNvSpPr txBox="1"/>
          <p:nvPr/>
        </p:nvSpPr>
        <p:spPr>
          <a:xfrm>
            <a:off x="824813" y="3198167"/>
            <a:ext cx="6098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Density plot for M</a:t>
            </a:r>
            <a:r>
              <a:rPr lang="en-US" sz="2400" b="1" baseline="-25000" dirty="0"/>
              <a:t>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8496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0523D-6B27-2DFA-DD64-0A18F6DFD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933" y="2583391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Gage : 01605500</a:t>
            </a:r>
          </a:p>
        </p:txBody>
      </p:sp>
    </p:spTree>
    <p:extLst>
      <p:ext uri="{BB962C8B-B14F-4D97-AF65-F5344CB8AC3E}">
        <p14:creationId xmlns:p14="http://schemas.microsoft.com/office/powerpoint/2010/main" val="4019216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the time line&#10;&#10;AI-generated content may be incorrect.">
            <a:extLst>
              <a:ext uri="{FF2B5EF4-FFF2-40B4-BE49-F238E27FC236}">
                <a16:creationId xmlns:a16="http://schemas.microsoft.com/office/drawing/2014/main" id="{ACA85EF2-A2BA-0A73-23B4-33DA99C68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302683"/>
            <a:ext cx="5071533" cy="2816512"/>
          </a:xfrm>
          <a:prstGeom prst="rect">
            <a:avLst/>
          </a:prstGeom>
        </p:spPr>
      </p:pic>
      <p:pic>
        <p:nvPicPr>
          <p:cNvPr id="7" name="Picture 6" descr="A graph showing a line of time&#10;&#10;AI-generated content may be incorrect.">
            <a:extLst>
              <a:ext uri="{FF2B5EF4-FFF2-40B4-BE49-F238E27FC236}">
                <a16:creationId xmlns:a16="http://schemas.microsoft.com/office/drawing/2014/main" id="{5E9E207D-3519-9D05-6E6D-4FB1BD396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11" y="222888"/>
            <a:ext cx="4870450" cy="2870906"/>
          </a:xfrm>
          <a:prstGeom prst="rect">
            <a:avLst/>
          </a:prstGeom>
        </p:spPr>
      </p:pic>
      <p:pic>
        <p:nvPicPr>
          <p:cNvPr id="9" name="Picture 8" descr="A graph showing a line graph&#10;&#10;AI-generated content may be incorrect.">
            <a:extLst>
              <a:ext uri="{FF2B5EF4-FFF2-40B4-BE49-F238E27FC236}">
                <a16:creationId xmlns:a16="http://schemas.microsoft.com/office/drawing/2014/main" id="{E3D6BCA0-F7B9-E3AC-D12C-2B26454F3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011" y="3620273"/>
            <a:ext cx="4995333" cy="28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72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the number of the same number&#10;&#10;AI-generated content may be incorrect.">
            <a:extLst>
              <a:ext uri="{FF2B5EF4-FFF2-40B4-BE49-F238E27FC236}">
                <a16:creationId xmlns:a16="http://schemas.microsoft.com/office/drawing/2014/main" id="{A16980AB-7A43-3F7B-82E5-7EE6CD98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587" y="1847213"/>
            <a:ext cx="5416548" cy="3123461"/>
          </a:xfrm>
          <a:prstGeom prst="rect">
            <a:avLst/>
          </a:prstGeom>
        </p:spPr>
      </p:pic>
      <p:pic>
        <p:nvPicPr>
          <p:cNvPr id="6" name="Picture 5" descr="A graph showing a line of a graph&#10;&#10;AI-generated content may be incorrect.">
            <a:extLst>
              <a:ext uri="{FF2B5EF4-FFF2-40B4-BE49-F238E27FC236}">
                <a16:creationId xmlns:a16="http://schemas.microsoft.com/office/drawing/2014/main" id="{2DC5BF08-A308-8EC2-7D65-0A1BC2CD9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5" y="1847213"/>
            <a:ext cx="5721350" cy="328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93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5493C-ED27-3D77-9F79-E5C8F3F59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495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Gage: 01606000</a:t>
            </a:r>
          </a:p>
        </p:txBody>
      </p:sp>
    </p:spTree>
    <p:extLst>
      <p:ext uri="{BB962C8B-B14F-4D97-AF65-F5344CB8AC3E}">
        <p14:creationId xmlns:p14="http://schemas.microsoft.com/office/powerpoint/2010/main" val="3929980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the number of the same number&#10;&#10;AI-generated content may be incorrect.">
            <a:extLst>
              <a:ext uri="{FF2B5EF4-FFF2-40B4-BE49-F238E27FC236}">
                <a16:creationId xmlns:a16="http://schemas.microsoft.com/office/drawing/2014/main" id="{35465DC4-C7AA-9CE0-98AA-196DC1D1A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67" y="385234"/>
            <a:ext cx="5006420" cy="2832099"/>
          </a:xfrm>
          <a:prstGeom prst="rect">
            <a:avLst/>
          </a:prstGeom>
        </p:spPr>
      </p:pic>
      <p:pic>
        <p:nvPicPr>
          <p:cNvPr id="7" name="Picture 6" descr="A graph showing a line graph&#10;&#10;AI-generated content may be incorrect.">
            <a:extLst>
              <a:ext uri="{FF2B5EF4-FFF2-40B4-BE49-F238E27FC236}">
                <a16:creationId xmlns:a16="http://schemas.microsoft.com/office/drawing/2014/main" id="{BA26B211-DF67-7A61-AE22-067761586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350" y="388653"/>
            <a:ext cx="4726517" cy="2828680"/>
          </a:xfrm>
          <a:prstGeom prst="rect">
            <a:avLst/>
          </a:prstGeom>
        </p:spPr>
      </p:pic>
      <p:pic>
        <p:nvPicPr>
          <p:cNvPr id="9" name="Picture 8" descr="A graph showing the time line&#10;&#10;AI-generated content may be incorrect.">
            <a:extLst>
              <a:ext uri="{FF2B5EF4-FFF2-40B4-BE49-F238E27FC236}">
                <a16:creationId xmlns:a16="http://schemas.microsoft.com/office/drawing/2014/main" id="{7F7837E7-A5A8-04DA-5C6B-D0845C95D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85" y="3472147"/>
            <a:ext cx="5006420" cy="2997200"/>
          </a:xfrm>
          <a:prstGeom prst="rect">
            <a:avLst/>
          </a:prstGeom>
        </p:spPr>
      </p:pic>
      <p:pic>
        <p:nvPicPr>
          <p:cNvPr id="12" name="Picture 11" descr="A graph showing the time line&#10;&#10;AI-generated content may be incorrect.">
            <a:extLst>
              <a:ext uri="{FF2B5EF4-FFF2-40B4-BE49-F238E27FC236}">
                <a16:creationId xmlns:a16="http://schemas.microsoft.com/office/drawing/2014/main" id="{881F9FF0-8261-DC4D-F484-51AAA3367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056" y="3386952"/>
            <a:ext cx="5291666" cy="30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77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8384AA1-383D-429D-A1AD-695197F51E2B}"/>
              </a:ext>
            </a:extLst>
          </p:cNvPr>
          <p:cNvSpPr txBox="1"/>
          <p:nvPr/>
        </p:nvSpPr>
        <p:spPr>
          <a:xfrm>
            <a:off x="3049030" y="3244334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</a:rPr>
              <a:t>Gage: 01607500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32798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showing the number of the same number&#10;&#10;AI-generated content may be incorrect.">
            <a:extLst>
              <a:ext uri="{FF2B5EF4-FFF2-40B4-BE49-F238E27FC236}">
                <a16:creationId xmlns:a16="http://schemas.microsoft.com/office/drawing/2014/main" id="{1370EFE9-6B64-7E43-9C1C-674BA715E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711" y="266212"/>
            <a:ext cx="5291666" cy="2989791"/>
          </a:xfrm>
          <a:prstGeom prst="rect">
            <a:avLst/>
          </a:prstGeom>
        </p:spPr>
      </p:pic>
      <p:pic>
        <p:nvPicPr>
          <p:cNvPr id="5" name="Picture 4" descr="A graph showing a line of a graph&#10;&#10;AI-generated content may be incorrect.">
            <a:extLst>
              <a:ext uri="{FF2B5EF4-FFF2-40B4-BE49-F238E27FC236}">
                <a16:creationId xmlns:a16="http://schemas.microsoft.com/office/drawing/2014/main" id="{C0DB4F3A-0262-9772-E749-6A3BB9FC1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59" y="292670"/>
            <a:ext cx="5291667" cy="2963333"/>
          </a:xfrm>
          <a:prstGeom prst="rect">
            <a:avLst/>
          </a:prstGeom>
        </p:spPr>
      </p:pic>
      <p:pic>
        <p:nvPicPr>
          <p:cNvPr id="9" name="Picture 8" descr="A graph showing a line of time&#10;&#10;AI-generated content may be incorrect.">
            <a:extLst>
              <a:ext uri="{FF2B5EF4-FFF2-40B4-BE49-F238E27FC236}">
                <a16:creationId xmlns:a16="http://schemas.microsoft.com/office/drawing/2014/main" id="{078705D5-BFF7-68E7-D6BF-47C1031E6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59" y="3307122"/>
            <a:ext cx="5291667" cy="3326170"/>
          </a:xfrm>
          <a:prstGeom prst="rect">
            <a:avLst/>
          </a:prstGeom>
        </p:spPr>
      </p:pic>
      <p:pic>
        <p:nvPicPr>
          <p:cNvPr id="11" name="Picture 10" descr="A graph showing the number of the same number&#10;&#10;AI-generated content may be incorrect.">
            <a:extLst>
              <a:ext uri="{FF2B5EF4-FFF2-40B4-BE49-F238E27FC236}">
                <a16:creationId xmlns:a16="http://schemas.microsoft.com/office/drawing/2014/main" id="{C3C3B6D8-4EA7-C829-ABF0-B58448AD8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433" y="3307122"/>
            <a:ext cx="5948222" cy="332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05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51F54-D290-152B-95A6-7AB448D72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Percentage of error </a:t>
            </a:r>
            <a:br>
              <a:rPr lang="en-US" b="1" dirty="0">
                <a:solidFill>
                  <a:schemeClr val="accent2"/>
                </a:solidFill>
              </a:rPr>
            </a:br>
            <a:r>
              <a:rPr lang="en-US" b="1" dirty="0">
                <a:solidFill>
                  <a:schemeClr val="accent2"/>
                </a:solidFill>
              </a:rPr>
              <a:t>Validation Test </a:t>
            </a:r>
          </a:p>
        </p:txBody>
      </p:sp>
    </p:spTree>
    <p:extLst>
      <p:ext uri="{BB962C8B-B14F-4D97-AF65-F5344CB8AC3E}">
        <p14:creationId xmlns:p14="http://schemas.microsoft.com/office/powerpoint/2010/main" val="3425613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579AC-10B0-6484-2AAA-AE12BA6D4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Coding  Part </a:t>
            </a:r>
          </a:p>
        </p:txBody>
      </p:sp>
    </p:spTree>
    <p:extLst>
      <p:ext uri="{BB962C8B-B14F-4D97-AF65-F5344CB8AC3E}">
        <p14:creationId xmlns:p14="http://schemas.microsoft.com/office/powerpoint/2010/main" val="1058613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showing the difference between the average value and the maximum density of the original data&#10;&#10;AI-generated content may be incorrect.">
            <a:extLst>
              <a:ext uri="{FF2B5EF4-FFF2-40B4-BE49-F238E27FC236}">
                <a16:creationId xmlns:a16="http://schemas.microsoft.com/office/drawing/2014/main" id="{A4BF14D1-047B-8808-EC5D-38837A0F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348"/>
          <a:stretch/>
        </p:blipFill>
        <p:spPr>
          <a:xfrm>
            <a:off x="572188" y="407773"/>
            <a:ext cx="4855319" cy="3021227"/>
          </a:xfrm>
          <a:prstGeom prst="rect">
            <a:avLst/>
          </a:prstGeom>
        </p:spPr>
      </p:pic>
      <p:pic>
        <p:nvPicPr>
          <p:cNvPr id="10" name="Picture 9" descr="A graph of a number&#10;&#10;AI-generated content may be incorrect.">
            <a:extLst>
              <a:ext uri="{FF2B5EF4-FFF2-40B4-BE49-F238E27FC236}">
                <a16:creationId xmlns:a16="http://schemas.microsoft.com/office/drawing/2014/main" id="{7CFB46A0-EF26-422E-8207-4878AFC9D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978" y="407773"/>
            <a:ext cx="4855319" cy="2876034"/>
          </a:xfrm>
          <a:prstGeom prst="rect">
            <a:avLst/>
          </a:prstGeom>
        </p:spPr>
      </p:pic>
      <p:pic>
        <p:nvPicPr>
          <p:cNvPr id="13" name="Picture 12" descr="A graph of a number of data&#10;&#10;AI-generated content may be incorrect.">
            <a:extLst>
              <a:ext uri="{FF2B5EF4-FFF2-40B4-BE49-F238E27FC236}">
                <a16:creationId xmlns:a16="http://schemas.microsoft.com/office/drawing/2014/main" id="{18D249D0-42AB-97F9-B030-69EB3D18F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88" y="3705483"/>
            <a:ext cx="4720426" cy="2876034"/>
          </a:xfrm>
          <a:prstGeom prst="rect">
            <a:avLst/>
          </a:prstGeom>
        </p:spPr>
      </p:pic>
      <p:pic>
        <p:nvPicPr>
          <p:cNvPr id="15" name="Picture 14" descr="A graph showing the error of the number of data&#10;&#10;AI-generated content may be incorrect.">
            <a:extLst>
              <a:ext uri="{FF2B5EF4-FFF2-40B4-BE49-F238E27FC236}">
                <a16:creationId xmlns:a16="http://schemas.microsoft.com/office/drawing/2014/main" id="{6FB17782-681D-AC97-2E03-7998EF5BD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978" y="3691580"/>
            <a:ext cx="5172433" cy="309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87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1B70829F-831F-AF22-3C59-639F74300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87802"/>
            <a:ext cx="5291666" cy="3082395"/>
          </a:xfrm>
          <a:prstGeom prst="rect">
            <a:avLst/>
          </a:prstGeom>
        </p:spPr>
      </p:pic>
      <p:pic>
        <p:nvPicPr>
          <p:cNvPr id="7" name="Picture 6" descr="A graph of a graph showing the difference between a number and a number&#10;&#10;AI-generated content may be incorrect.">
            <a:extLst>
              <a:ext uri="{FF2B5EF4-FFF2-40B4-BE49-F238E27FC236}">
                <a16:creationId xmlns:a16="http://schemas.microsoft.com/office/drawing/2014/main" id="{E15F8696-36FC-E1A2-9FD7-A5A9C7242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920875"/>
            <a:ext cx="5291667" cy="301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37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B9952-0D05-336B-4649-69996CEE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Upcoming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B1712-1977-BC8F-F969-C88FE0ABA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869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1. How the neural network function to get new posterior ?</a:t>
            </a:r>
          </a:p>
          <a:p>
            <a:pPr marL="0" indent="0">
              <a:buNone/>
            </a:pPr>
            <a:r>
              <a:rPr lang="en-US" dirty="0"/>
              <a:t>2. What loss function does the neural network use ?</a:t>
            </a:r>
          </a:p>
          <a:p>
            <a:pPr marL="0" indent="0">
              <a:buNone/>
            </a:pPr>
            <a:r>
              <a:rPr lang="en-US" dirty="0"/>
              <a:t>3. Conduct sensitivity analysis for the learning rate and the number of simulations ?</a:t>
            </a:r>
          </a:p>
          <a:p>
            <a:pPr marL="0" indent="0">
              <a:buNone/>
            </a:pPr>
            <a:r>
              <a:rPr lang="en-US" dirty="0"/>
              <a:t>5. The problem that is related to the pf-</a:t>
            </a:r>
            <a:r>
              <a:rPr lang="en-US" dirty="0" err="1"/>
              <a:t>clm</a:t>
            </a:r>
            <a:r>
              <a:rPr lang="en-US" dirty="0"/>
              <a:t> single column ? </a:t>
            </a:r>
          </a:p>
        </p:txBody>
      </p:sp>
    </p:spTree>
    <p:extLst>
      <p:ext uri="{BB962C8B-B14F-4D97-AF65-F5344CB8AC3E}">
        <p14:creationId xmlns:p14="http://schemas.microsoft.com/office/powerpoint/2010/main" val="3412941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with blue dots&#10;&#10;Description automatically generated">
            <a:extLst>
              <a:ext uri="{FF2B5EF4-FFF2-40B4-BE49-F238E27FC236}">
                <a16:creationId xmlns:a16="http://schemas.microsoft.com/office/drawing/2014/main" id="{B6C3C67E-8166-D5E7-2101-B869D858E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17" b="-1"/>
          <a:stretch/>
        </p:blipFill>
        <p:spPr>
          <a:xfrm>
            <a:off x="2104332" y="643466"/>
            <a:ext cx="7983335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85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3B81-E4CB-6ECC-4C5B-23A73F48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Selection of courses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DC7FC-A0F9-1BE2-A8EA-6F5CAE731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APC 523 / CEE 423</a:t>
            </a:r>
          </a:p>
          <a:p>
            <a:r>
              <a:rPr lang="en-US" dirty="0"/>
              <a:t>SML 505</a:t>
            </a:r>
          </a:p>
          <a:p>
            <a:r>
              <a:rPr lang="en-US" dirty="0"/>
              <a:t>CEE 509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671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65291-800F-CF59-85C8-369938B12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9"/>
            <a:ext cx="10422699" cy="55719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b="1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What are the results that I do upload on SBI _prototype?</a:t>
            </a:r>
          </a:p>
        </p:txBody>
      </p:sp>
    </p:spTree>
    <p:extLst>
      <p:ext uri="{BB962C8B-B14F-4D97-AF65-F5344CB8AC3E}">
        <p14:creationId xmlns:p14="http://schemas.microsoft.com/office/powerpoint/2010/main" val="3276877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5960-FA81-D22B-413B-3406F63C9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SBI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8221C-9E45-9591-B673-A46783361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3099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hf_hydrodata&gt;=1.0.8                          rioxarray&gt;=0.13.4		rasterio&gt;=1.3.9	</a:t>
            </a:r>
          </a:p>
          <a:p>
            <a:r>
              <a:rPr lang="en-US" sz="2000" dirty="0"/>
              <a:t>subsettools&gt;=1.0.3		    jupyter&gt;=1.0.0			ipykernel&gt;=5.3.2</a:t>
            </a:r>
          </a:p>
          <a:p>
            <a:r>
              <a:rPr lang="en-US" sz="2000" dirty="0"/>
              <a:t>scikit-learn&gt;=1.4.0 		    pytest-mock&gt;=3.12.0. 	                  pytest&gt;=8.0.0</a:t>
            </a:r>
          </a:p>
          <a:p>
            <a:r>
              <a:rPr lang="en-US" sz="2000" dirty="0"/>
              <a:t>pyshp&gt;=2.3.1			    pylint&gt;=3.0.3			Pillow&gt;=10.2.0</a:t>
            </a:r>
          </a:p>
          <a:p>
            <a:r>
              <a:rPr lang="en-US" sz="2000" dirty="0"/>
              <a:t>pftools&gt;=1.3.10		    pandas&gt;=2.2.0		matplotlib&gt;=3.8.2</a:t>
            </a:r>
          </a:p>
          <a:p>
            <a:r>
              <a:rPr lang="en-US" sz="2000" dirty="0"/>
              <a:t>black&gt;=24.1.1			    geopandas&gt;=0.14.2		seaborn&gt;=0.13.2</a:t>
            </a:r>
          </a:p>
          <a:p>
            <a:r>
              <a:rPr lang="en-US" sz="2000" dirty="0"/>
              <a:t>openpyxl&gt;=3.1.5		    s3fs&gt;=2024.6.1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conda install -c conda-forge python=3.10 pip</a:t>
            </a:r>
          </a:p>
          <a:p>
            <a:r>
              <a:rPr lang="en-US" sz="2000" b="0" i="0" u="none" strike="noStrike" dirty="0">
                <a:solidFill>
                  <a:srgbClr val="1F2328"/>
                </a:solidFill>
                <a:effectLst/>
                <a:latin typeface="-apple-system"/>
              </a:rPr>
              <a:t>conda install pytorch pytorch-cuda=12.4 -c pytorch -c nvidia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07391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85C7-94E0-3409-DB59-72D6B51E3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Modifications made for `settings . json `file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A81D4-42D0-9917-D9BA-E1CC17151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000" dirty="0"/>
              <a:t>The HUC  number in `new_press.JSON` file and `settings.json` are not the same. I changed the HUC that is in `settings.json` to be `02070001`the same as the `new_press.JSON` file</a:t>
            </a:r>
          </a:p>
          <a:p>
            <a:pPr marL="0" indent="0" algn="just">
              <a:buNone/>
            </a:pPr>
            <a:endParaRPr lang="en-US" sz="2000" dirty="0"/>
          </a:p>
          <a:p>
            <a:pPr algn="just"/>
            <a:r>
              <a:rPr lang="en-US" sz="2000" dirty="0"/>
              <a:t>The `init_press_path` is generated from the outputs of  the Baseline run in `setup_experiment.py`, and hence it could not be in the `settings.json` file that is used to run the baseline </a:t>
            </a:r>
          </a:p>
          <a:p>
            <a:pPr marL="0" indent="0" algn="just">
              <a:buNone/>
            </a:pPr>
            <a:endParaRPr lang="en-US" sz="2000" dirty="0"/>
          </a:p>
          <a:p>
            <a:pPr algn="just"/>
            <a:r>
              <a:rPr lang="en-US" sz="2000" dirty="0"/>
              <a:t>The `observation path` is generated from the outputs of the Baseline run in `setup_experiment.py`, and hence it could not be in the `settings.json file which is responsible to run the baseline </a:t>
            </a:r>
          </a:p>
          <a:p>
            <a:pPr marL="0" indent="0" algn="just">
              <a:buNone/>
            </a:pPr>
            <a:endParaRPr lang="en-US" sz="2000" dirty="0"/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1463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DFC7-50D0-4A56-AF8D-239A9A93E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Modifications made for `new_press.json`file 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77C8F-FB5E-216A-FC85-251DF2C75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/>
              <a:t>The `init_press_path` is generated from the outputs of  the Baseline run in `setup_experiment.py`, and hence it cannot be in the `settings.json` file that is used to run the baseline</a:t>
            </a:r>
          </a:p>
          <a:p>
            <a:pPr marL="0" indent="0" algn="just">
              <a:buNone/>
            </a:pPr>
            <a:endParaRPr lang="en-US" sz="2000" dirty="0"/>
          </a:p>
          <a:p>
            <a:pPr algn="just"/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 `</a:t>
            </a:r>
            <a:r>
              <a:rPr lang="en-US" sz="2200" dirty="0"/>
              <a:t>observation_path`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is produced from the outputs of the Baseline run in </a:t>
            </a:r>
            <a:r>
              <a:rPr lang="en-US" sz="2200" dirty="0"/>
              <a:t>setup_experiment.py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and, as a result, cannot be included in the </a:t>
            </a:r>
            <a:r>
              <a:rPr lang="en-US" sz="2200" dirty="0"/>
              <a:t>settings.json</a:t>
            </a:r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file, which is responsible for running the baseline.</a:t>
            </a:r>
          </a:p>
          <a:p>
            <a:pPr marL="0" indent="0" algn="just">
              <a:buNone/>
            </a:pPr>
            <a:endParaRPr lang="en-US" sz="2200" dirty="0"/>
          </a:p>
          <a:p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The only difference between `</a:t>
            </a:r>
            <a:r>
              <a:rPr lang="en-US" sz="2400" dirty="0"/>
              <a:t>new_press.json`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and `</a:t>
            </a:r>
            <a:r>
              <a:rPr lang="en-US" sz="2400" dirty="0"/>
              <a:t>settings.json` files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is that the Baseline run spans one full water year in `new_press.json`. </a:t>
            </a:r>
            <a:r>
              <a:rPr lang="en-US" sz="2400" dirty="0">
                <a:solidFill>
                  <a:srgbClr val="000000"/>
                </a:solidFill>
                <a:latin typeface="-webkit-standard"/>
              </a:rPr>
              <a:t>T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his Baseline simulation is  used only in `analysis in </a:t>
            </a:r>
            <a:r>
              <a:rPr lang="en-US" sz="2400" dirty="0" err="1"/>
              <a:t>ensemble.ipynb</a:t>
            </a:r>
            <a:r>
              <a:rPr lang="en-US" sz="2400" dirty="0"/>
              <a:t>` file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and it is unrelated to the creation of the ensemble or training of the model.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0055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24E0F-5FDD-99A5-821C-4C4A0D41F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6340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b="1" dirty="0">
                <a:solidFill>
                  <a:schemeClr val="accent2"/>
                </a:solidFill>
              </a:rPr>
              <a:t>Modifications made for `setup_experiment.sh`file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52FE5-E05D-9992-7A28-DB8CE919C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019" y="2088829"/>
            <a:ext cx="10515600" cy="4351338"/>
          </a:xfrm>
        </p:spPr>
        <p:txBody>
          <a:bodyPr/>
          <a:lstStyle/>
          <a:p>
            <a:r>
              <a:rPr lang="en-US" dirty="0"/>
              <a:t>module purge</a:t>
            </a:r>
          </a:p>
          <a:p>
            <a:r>
              <a:rPr lang="en-US" dirty="0"/>
              <a:t>module load anaconda3/2021.11</a:t>
            </a:r>
          </a:p>
          <a:p>
            <a:r>
              <a:rPr lang="en-US" dirty="0"/>
              <a:t>conda activate sbi_new</a:t>
            </a:r>
          </a:p>
        </p:txBody>
      </p:sp>
    </p:spTree>
    <p:extLst>
      <p:ext uri="{BB962C8B-B14F-4D97-AF65-F5344CB8AC3E}">
        <p14:creationId xmlns:p14="http://schemas.microsoft.com/office/powerpoint/2010/main" val="44825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8728B-EB28-C1C3-5855-90F28440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Modifications made for `create_ensemble.py`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DE927-7F5D-7EAC-F417-E2EAE7380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928"/>
            <a:ext cx="10515600" cy="4351338"/>
          </a:xfrm>
        </p:spPr>
        <p:txBody>
          <a:bodyPr/>
          <a:lstStyle/>
          <a:p>
            <a:r>
              <a:rPr lang="en-US" dirty="0"/>
              <a:t>create  shell script for `create_ensemble.py`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adding  sys library  in `create_ensemble.py`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a function from the imported library to read the json path instead of writing explicitly in `create_ensemble.py`</a:t>
            </a:r>
          </a:p>
        </p:txBody>
      </p:sp>
    </p:spTree>
    <p:extLst>
      <p:ext uri="{BB962C8B-B14F-4D97-AF65-F5344CB8AC3E}">
        <p14:creationId xmlns:p14="http://schemas.microsoft.com/office/powerpoint/2010/main" val="2135778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ff60116-7431-425d-b5af-077d7791bda4}" enabled="0" method="" siteId="{2ff60116-7431-425d-b5af-077d7791bda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6572</TotalTime>
  <Words>1089</Words>
  <Application>Microsoft Macintosh PowerPoint</Application>
  <PresentationFormat>Widescreen</PresentationFormat>
  <Paragraphs>102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-apple-system</vt:lpstr>
      <vt:lpstr>-webkit-standard</vt:lpstr>
      <vt:lpstr>Aptos</vt:lpstr>
      <vt:lpstr>Aptos Display</vt:lpstr>
      <vt:lpstr>Arial</vt:lpstr>
      <vt:lpstr>Cambria Math</vt:lpstr>
      <vt:lpstr>Office Theme</vt:lpstr>
      <vt:lpstr> </vt:lpstr>
      <vt:lpstr>Objective</vt:lpstr>
      <vt:lpstr>Summary :</vt:lpstr>
      <vt:lpstr>Coding  Part </vt:lpstr>
      <vt:lpstr>SBI Environment</vt:lpstr>
      <vt:lpstr>Modifications made for `settings . json `file </vt:lpstr>
      <vt:lpstr>Modifications made for `new_press.json`file </vt:lpstr>
      <vt:lpstr>Modifications made for `setup_experiment.sh`file </vt:lpstr>
      <vt:lpstr>Modifications made for `create_ensemble.py`</vt:lpstr>
      <vt:lpstr>`create_ensemble.sh`</vt:lpstr>
      <vt:lpstr>Modifications made for `create_ensemble.py`</vt:lpstr>
      <vt:lpstr>Modifications made for `run_ensemble.sh`</vt:lpstr>
      <vt:lpstr>Modifications made for `evaluate_ensemble.sh`</vt:lpstr>
      <vt:lpstr>Modifications made for `evaluate_ensemble.py`</vt:lpstr>
      <vt:lpstr>Modifications done to `evaluate_ensemble.py`</vt:lpstr>
      <vt:lpstr>Github Repository </vt:lpstr>
      <vt:lpstr>Github repository</vt:lpstr>
      <vt:lpstr>Simulation Based Inference </vt:lpstr>
      <vt:lpstr>Simulation Based Inference </vt:lpstr>
      <vt:lpstr>Validation : Observed data </vt:lpstr>
      <vt:lpstr>Results</vt:lpstr>
      <vt:lpstr>  Simulated vs Observed data</vt:lpstr>
      <vt:lpstr>PowerPoint Presentation</vt:lpstr>
      <vt:lpstr>PowerPoint Presentation</vt:lpstr>
      <vt:lpstr>PowerPoint Presentation</vt:lpstr>
      <vt:lpstr>Density Plot for M0 </vt:lpstr>
      <vt:lpstr>Density plot for M1</vt:lpstr>
      <vt:lpstr>PowerPoint Presentation</vt:lpstr>
      <vt:lpstr>PowerPoint Presentation</vt:lpstr>
      <vt:lpstr>PowerPoint Presentation</vt:lpstr>
      <vt:lpstr>PowerPoint Presentation</vt:lpstr>
      <vt:lpstr>Gage : 01605500</vt:lpstr>
      <vt:lpstr>PowerPoint Presentation</vt:lpstr>
      <vt:lpstr>PowerPoint Presentation</vt:lpstr>
      <vt:lpstr>Gage: 01606000</vt:lpstr>
      <vt:lpstr>PowerPoint Presentation</vt:lpstr>
      <vt:lpstr>PowerPoint Presentation</vt:lpstr>
      <vt:lpstr>PowerPoint Presentation</vt:lpstr>
      <vt:lpstr>Percentage of error  Validation Test </vt:lpstr>
      <vt:lpstr>PowerPoint Presentation</vt:lpstr>
      <vt:lpstr>PowerPoint Presentation</vt:lpstr>
      <vt:lpstr>Upcoming </vt:lpstr>
      <vt:lpstr>PowerPoint Presentation</vt:lpstr>
      <vt:lpstr>Selection of courses </vt:lpstr>
      <vt:lpstr>What are the results that I do upload on SBI _prototype?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Marie Joe Sawma</dc:creator>
  <cp:lastModifiedBy>Marie Joe Sawma</cp:lastModifiedBy>
  <cp:revision>42</cp:revision>
  <dcterms:created xsi:type="dcterms:W3CDTF">2024-09-22T01:00:30Z</dcterms:created>
  <dcterms:modified xsi:type="dcterms:W3CDTF">2025-01-31T20:12:19Z</dcterms:modified>
</cp:coreProperties>
</file>